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</p:sldMasterIdLst>
  <p:notesMasterIdLst>
    <p:notesMasterId r:id="rId13"/>
  </p:notesMasterIdLst>
  <p:sldIdLst>
    <p:sldId id="272" r:id="rId2"/>
    <p:sldId id="275" r:id="rId3"/>
    <p:sldId id="269" r:id="rId4"/>
    <p:sldId id="263" r:id="rId5"/>
    <p:sldId id="277" r:id="rId6"/>
    <p:sldId id="278" r:id="rId7"/>
    <p:sldId id="266" r:id="rId8"/>
    <p:sldId id="281" r:id="rId9"/>
    <p:sldId id="267" r:id="rId10"/>
    <p:sldId id="268" r:id="rId11"/>
    <p:sldId id="273" r:id="rId1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8C8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750"/>
    <p:restoredTop sz="89660"/>
  </p:normalViewPr>
  <p:slideViewPr>
    <p:cSldViewPr snapToGrid="0" snapToObjects="1">
      <p:cViewPr>
        <p:scale>
          <a:sx n="131" d="100"/>
          <a:sy n="131" d="100"/>
        </p:scale>
        <p:origin x="1456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7" d="100"/>
          <a:sy n="97" d="100"/>
        </p:scale>
        <p:origin x="3120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124A85-E97D-8D46-AE09-C99190F9CEEC}" type="datetimeFigureOut">
              <a:rPr lang="en-US" smtClean="0"/>
              <a:t>7/31/22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EDF028-C478-D54F-8C7A-7C1AEC1E09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3716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Univers" panose="020B0503020202020204" pitchFamily="34" charset="0"/>
              </a:rPr>
              <a:t>We represent Polestar, an up-and-coming electric vehicle that went public in June 2022.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latin typeface="Univers" panose="020B0503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Univers" panose="020B0503020202020204" pitchFamily="34" charset="0"/>
              </a:rPr>
              <a:t>Proficiency talking points: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>
                <a:latin typeface="Univers" panose="020B0503020202020204" pitchFamily="34" charset="0"/>
              </a:rPr>
              <a:t>Selected topic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>
                <a:latin typeface="Univers" panose="020B0503020202020204" pitchFamily="34" charset="0"/>
              </a:rPr>
              <a:t>Reason why we selected the topic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EDF028-C478-D54F-8C7A-7C1AEC1E09D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6449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End on a funny note, e.g., “the future is right around the corner…” 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EDF028-C478-D54F-8C7A-7C1AEC1E09D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8771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Our team wondered whether historical stock prices from other electric vehicles (EV) could predict growth of this recent addition to the market.</a:t>
            </a:r>
          </a:p>
          <a:p>
            <a:endParaRPr lang="en-US" dirty="0">
              <a:highlight>
                <a:srgbClr val="FFFF00"/>
              </a:highlight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highlight>
                  <a:srgbClr val="FFFF00"/>
                </a:highlight>
                <a:latin typeface="Univers" panose="020B0503020202020204" pitchFamily="34" charset="0"/>
              </a:rPr>
              <a:t>Proficiency talking points: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>
                <a:highlight>
                  <a:srgbClr val="FFFF00"/>
                </a:highlight>
                <a:latin typeface="Univers" panose="020B0503020202020204" pitchFamily="34" charset="0"/>
              </a:rPr>
              <a:t>Selected topic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>
                <a:highlight>
                  <a:srgbClr val="FFFF00"/>
                </a:highlight>
                <a:latin typeface="Univers" panose="020B0503020202020204" pitchFamily="34" charset="0"/>
              </a:rPr>
              <a:t>Reason why we selected the topic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>
                <a:highlight>
                  <a:srgbClr val="FFFF00"/>
                </a:highlight>
                <a:latin typeface="Univers" panose="020B0503020202020204" pitchFamily="34" charset="0"/>
              </a:rPr>
              <a:t>Questions to answer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EDF028-C478-D54F-8C7A-7C1AEC1E09D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8723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Is this correct?</a:t>
            </a:r>
          </a:p>
          <a:p>
            <a:endParaRPr lang="en-US" dirty="0"/>
          </a:p>
          <a:p>
            <a:r>
              <a:rPr lang="en-US" dirty="0"/>
              <a:t>Proficiency talking point:</a:t>
            </a:r>
          </a:p>
          <a:p>
            <a:r>
              <a:rPr lang="en-US" dirty="0"/>
              <a:t>Technologies, languages, tools, and algorithms used throughout the project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EDF028-C478-D54F-8C7A-7C1AEC1E09D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6314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Proficiency talking points:</a:t>
            </a:r>
          </a:p>
          <a:p>
            <a:r>
              <a:rPr lang="en-US" dirty="0"/>
              <a:t>1) description of source data</a:t>
            </a:r>
          </a:p>
          <a:p>
            <a:r>
              <a:rPr lang="en-US" dirty="0"/>
              <a:t>2) description of the data exploration phase of the project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EDF028-C478-D54F-8C7A-7C1AEC1E09D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3716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need better pictures – the larger pick is from the README but is not exactly the same as the original. I can’t find Step 1 in the code to re-paste. –Holly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Proficiency talking point:</a:t>
            </a:r>
          </a:p>
          <a:p>
            <a:r>
              <a:rPr lang="en-US" dirty="0"/>
              <a:t>Description of the analysis phase of the project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EDF028-C478-D54F-8C7A-7C1AEC1E09D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9395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Proficiency talking point: results of analysis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EDF028-C478-D54F-8C7A-7C1AEC1E09D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5783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EDF028-C478-D54F-8C7A-7C1AEC1E09D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5535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Proficiency talking point:</a:t>
            </a:r>
          </a:p>
          <a:p>
            <a:r>
              <a:rPr lang="en-US" dirty="0"/>
              <a:t>Recommendation for future analysis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EDF028-C478-D54F-8C7A-7C1AEC1E09D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1760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Proficiency talking point: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Anything the team would have done differently.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EDF028-C478-D54F-8C7A-7C1AEC1E09D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938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DC9A19-F2D3-4561-88B4-2C56777366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5A361C-703F-4774-2015-510191026E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32A83C-6DB7-B8AD-1D1B-F3DB228DE8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A4E33-8BBF-DF4B-98AF-AD494D9A9966}" type="datetime1">
              <a:rPr lang="en-US" smtClean="0"/>
              <a:t>7/31/22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F6EA27-B063-0C43-CFE9-08BD23A359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092657-1CF3-8A18-EF0D-FE29817F87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7FF95B-D60B-0943-B0BD-FEF5C60E1E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045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12BF4-BD12-4266-7FF5-E78A22F9F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84A8766-767E-43DE-F255-2FD0F725EC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547A1F-2F91-E19A-3888-695E128F0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23443D-B1F1-D344-916C-7FF99E60976B}" type="datetime1">
              <a:rPr lang="en-US" smtClean="0"/>
              <a:t>7/31/22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E98B30-1798-F647-32E2-8DF014F729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8A6E4B-F49F-04F3-4AFF-CE9FFF8CD7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7FF95B-D60B-0943-B0BD-FEF5C60E1E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3283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0127255-53AD-959E-2D57-DC0B016F7B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99F662-6157-FFEE-71A9-962A760B57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2E5362-E955-E849-742A-9BD116E90C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D448B-D5E6-3344-AD40-414CA3FF713F}" type="datetime1">
              <a:rPr lang="en-US" smtClean="0"/>
              <a:t>7/31/22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7082CF-AB52-1E30-A395-FE9CD1E9F5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2B9642-6852-A0A8-B4D3-1C8E49232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7FF95B-D60B-0943-B0BD-FEF5C60E1E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5543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2A75F1-BBBA-C456-987A-4EEED53701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ADAA27-6F57-2CB6-C9EE-E2678E1566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844F0D-718B-F94D-FBAC-24AC45CCE7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A6546-60F8-B44C-BBBE-FA068E71FA45}" type="datetime1">
              <a:rPr lang="en-US" smtClean="0"/>
              <a:t>7/31/22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A8F048-7CB8-5B27-AD65-26404E9C7E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091986-A529-E3CE-5E3E-82D15597E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7FF95B-D60B-0943-B0BD-FEF5C60E1E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6999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691FD-2F8E-6956-2EFC-184907BA68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B8192C-79AA-0CC4-8FE4-875EA44433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22E6FB-47F6-41A2-8732-5B34BAF6C6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2E97E-0FF4-5445-9462-0C188C902C69}" type="datetime1">
              <a:rPr lang="en-US" smtClean="0"/>
              <a:t>7/31/22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F435E7-4847-6EAD-9370-02CABD02EF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45A179-9ACC-E037-19CF-4DE59FD70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7FF95B-D60B-0943-B0BD-FEF5C60E1E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0302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2AFEA-194E-6317-687D-326B140D1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5D5493-B5D7-2213-4C19-FD7CCBD357F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F7D77E-C3C5-9A58-185E-98CB9BF567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71A845-3BC4-86BE-02E2-56012FB9E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2F01C-9E2E-944F-9AB5-715EF3AAA344}" type="datetime1">
              <a:rPr lang="en-US" smtClean="0"/>
              <a:t>7/31/22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1E67A9-F959-820F-C30D-E30C7D546C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EB4936-45DF-F077-932E-052665B4F5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7FF95B-D60B-0943-B0BD-FEF5C60E1E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1493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EBF40-F8CE-7EBF-FF33-6284A23EAE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12548B-A282-4F75-CB15-B81CD108A5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A0203B-A0FB-5121-0EAE-82C8AC99EA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FF285E5-A3F5-8563-495B-50C662C845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F8CEE82-1A07-6864-47D3-8136B3C4F3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EB052D9-BC4B-72E5-D7B5-79FDC18AF8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56B55-69E8-1040-BD03-91188FAF78B9}" type="datetime1">
              <a:rPr lang="en-US" smtClean="0"/>
              <a:t>7/31/22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303B673-243F-CCD9-8DEB-7053746F9C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B808928-88E8-E45A-B8B7-D43AC1A51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7FF95B-D60B-0943-B0BD-FEF5C60E1E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8533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5CAD7A-10E3-05AC-C875-7B6CDA6C6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9156C3-7DF2-5781-95D7-8D3AE2E0E0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76D86-7F9B-6B4C-BD7D-EDB4BAC2C4B8}" type="datetime1">
              <a:rPr lang="en-US" smtClean="0"/>
              <a:t>7/31/22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D70B6F-A5A5-0225-69E1-EA5F96E29D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E5143E-137B-1480-E15B-13392DD680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7FF95B-D60B-0943-B0BD-FEF5C60E1E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1327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EE4868-E868-E3C7-6D28-0E7D8F0178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5A22E9-5DA8-6C4F-8032-96CD493855F7}" type="datetime1">
              <a:rPr lang="en-US" smtClean="0"/>
              <a:t>7/31/22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CD15013-4E71-8CFA-1A01-005E095880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31E57C-77EB-D38E-CA95-CC32E412FE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7FF95B-D60B-0943-B0BD-FEF5C60E1E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2728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FB388D-3F07-2D9A-596D-38ADB3499B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B73E14-962D-47AE-D2E6-DC8B5D27E9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ABEB59-4564-6303-75DB-C95859F189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86B59F-4115-C2A5-B4BB-F21BE9F833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6B34C-793A-F945-8743-A14177D24BAB}" type="datetime1">
              <a:rPr lang="en-US" smtClean="0"/>
              <a:t>7/31/22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C4D7EE-576F-32F9-5131-17E6E30E27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AB9038-88D6-F43D-9D92-301D3A94C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7FF95B-D60B-0943-B0BD-FEF5C60E1E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9930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ACA080-B932-6F91-574A-504F258E42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DDE918-90D4-33BE-8B4D-2A6DA716DB5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75E178-8709-FB33-D6F9-F91D62A428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7D9649-F2D3-2221-0E38-62D44FE3D1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36F483-F0D0-DF4F-9C32-F6D4BA66F8BC}" type="datetime1">
              <a:rPr lang="en-US" smtClean="0"/>
              <a:t>7/31/22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B0BDC7-8659-6263-1A1F-6C18F7EDB8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2FEA95-627D-7FD1-6815-BE351B98E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7FF95B-D60B-0943-B0BD-FEF5C60E1E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1866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1A4954D-E26F-F92B-2667-15DC82B02B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6FF4EA-56C0-B826-2F99-55E6841B94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DD115E-3BE8-9D7D-E431-46C7A1E49F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0A2ADA-80EC-F647-BBFC-22160969BD3A}" type="datetime1">
              <a:rPr lang="en-US" smtClean="0"/>
              <a:t>7/31/22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6D4E82-7642-A2E5-E086-E96FEEC904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44124A-8981-FFEB-A495-5BFFA52288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7FF95B-D60B-0943-B0BD-FEF5C60E1E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186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165842-ABAB-C0C1-1E07-3BB723CF76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613" y="501649"/>
            <a:ext cx="7886700" cy="679499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Univers" panose="020B0503020202020204" pitchFamily="34" charset="0"/>
                <a:ea typeface="Apple Color Emoji" pitchFamily="2" charset="0"/>
                <a:cs typeface="Al Nile" pitchFamily="2" charset="-78"/>
              </a:rPr>
            </a:br>
            <a:r>
              <a:rPr lang="en-US" dirty="0">
                <a:latin typeface="Univers" panose="020B0503020202020204" pitchFamily="34" charset="0"/>
                <a:ea typeface="Apple Color Emoji" pitchFamily="2" charset="0"/>
                <a:cs typeface="Al Nile" pitchFamily="2" charset="-78"/>
              </a:rPr>
              <a:t>Predicting Polestar Success</a:t>
            </a:r>
            <a:br>
              <a:rPr lang="en-US" b="1" dirty="0">
                <a:latin typeface="Avenir" panose="02000503020000020003" pitchFamily="2" charset="0"/>
                <a:ea typeface="Apple Color Emoji" pitchFamily="2" charset="0"/>
                <a:cs typeface="Al Nile" pitchFamily="2" charset="-78"/>
              </a:rPr>
            </a:br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E7AE23D-A8D2-CAF1-4869-CF3A16DFE5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14325" y="1122878"/>
            <a:ext cx="8515350" cy="4160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AEB046-3B36-165D-C32F-602D8803ED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7FF95B-D60B-0943-B0BD-FEF5C60E1E4D}" type="slidenum">
              <a:rPr lang="en-US" smtClean="0"/>
              <a:t>1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EFA4CE-91D9-D77A-41BB-3363BFE02F3E}"/>
              </a:ext>
            </a:extLst>
          </p:cNvPr>
          <p:cNvSpPr txBox="1"/>
          <p:nvPr/>
        </p:nvSpPr>
        <p:spPr>
          <a:xfrm>
            <a:off x="494122" y="5402244"/>
            <a:ext cx="815575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Univers" panose="020B0503020202020204" pitchFamily="34" charset="0"/>
                <a:ea typeface="Apple Color Emoji" pitchFamily="2" charset="0"/>
                <a:cs typeface="Al Nile" pitchFamily="2" charset="-78"/>
              </a:rPr>
              <a:t>Using data analysis of </a:t>
            </a:r>
            <a:r>
              <a:rPr lang="en-US" sz="2800" dirty="0">
                <a:latin typeface="TESLA" pitchFamily="2" charset="77"/>
                <a:ea typeface="Apple Color Emoji" pitchFamily="2" charset="0"/>
                <a:cs typeface="Al Nile" pitchFamily="2" charset="-78"/>
              </a:rPr>
              <a:t>TESLA</a:t>
            </a:r>
            <a:r>
              <a:rPr lang="en-US" sz="2800" dirty="0">
                <a:latin typeface="Univers" panose="020B0503020202020204" pitchFamily="34" charset="0"/>
                <a:ea typeface="Apple Color Emoji" pitchFamily="2" charset="0"/>
                <a:cs typeface="Al Nile" pitchFamily="2" charset="-78"/>
              </a:rPr>
              <a:t> stock </a:t>
            </a:r>
          </a:p>
          <a:p>
            <a:pPr algn="ctr"/>
            <a:r>
              <a:rPr lang="en-US" sz="2800" dirty="0">
                <a:latin typeface="Univers" panose="020B0503020202020204" pitchFamily="34" charset="0"/>
                <a:ea typeface="Apple Color Emoji" pitchFamily="2" charset="0"/>
                <a:cs typeface="Al Nile" pitchFamily="2" charset="-78"/>
              </a:rPr>
              <a:t>to determine Polestar success</a:t>
            </a:r>
          </a:p>
        </p:txBody>
      </p:sp>
    </p:spTree>
    <p:extLst>
      <p:ext uri="{BB962C8B-B14F-4D97-AF65-F5344CB8AC3E}">
        <p14:creationId xmlns:p14="http://schemas.microsoft.com/office/powerpoint/2010/main" val="1270672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D4D0A-82AC-7660-567E-124B99C1E8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427995"/>
            <a:ext cx="7886700" cy="488852"/>
          </a:xfr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2800" b="1" dirty="0">
                <a:latin typeface="Avenir Book" panose="02000503020000020003" pitchFamily="2" charset="0"/>
                <a:ea typeface="+mn-ea"/>
                <a:cs typeface="+mn-cs"/>
              </a:rPr>
              <a:t>What the team would have done differently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54489A4-890E-F327-40F5-BEB4CB6ADF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7FF95B-D60B-0943-B0BD-FEF5C60E1E4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5280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EA1E8B4-151D-1B5B-E0CC-D96C24B4E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7FF95B-D60B-0943-B0BD-FEF5C60E1E4D}" type="slidenum">
              <a:rPr lang="en-US" smtClean="0"/>
              <a:t>11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5A09E0-A05A-99F5-C6DE-1D1CC38BEA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892" y="799705"/>
            <a:ext cx="7428216" cy="5258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2674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D0FD03E-EBA3-B78E-98A6-73C96D53D003}"/>
              </a:ext>
            </a:extLst>
          </p:cNvPr>
          <p:cNvSpPr/>
          <p:nvPr/>
        </p:nvSpPr>
        <p:spPr>
          <a:xfrm>
            <a:off x="5045239" y="19900"/>
            <a:ext cx="4099215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025FB42-B57F-06EC-125A-3FCEA297E2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2071" y="2134583"/>
            <a:ext cx="1389408" cy="1423462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6A9D35A-1583-2314-D687-237D574CB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7FF95B-D60B-0943-B0BD-FEF5C60E1E4D}" type="slidenum">
              <a:rPr lang="en-US" smtClean="0"/>
              <a:t>2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BA6A07-1B32-1EB4-EA15-DAE10A818554}"/>
              </a:ext>
            </a:extLst>
          </p:cNvPr>
          <p:cNvSpPr txBox="1"/>
          <p:nvPr/>
        </p:nvSpPr>
        <p:spPr>
          <a:xfrm>
            <a:off x="284259" y="315464"/>
            <a:ext cx="4631719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Univers" panose="020B0503020202020204" pitchFamily="34" charset="0"/>
              </a:rPr>
              <a:t>Overview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5099B6-C6B8-6A69-A00A-556750BB4EFA}"/>
              </a:ext>
            </a:extLst>
          </p:cNvPr>
          <p:cNvSpPr txBox="1"/>
          <p:nvPr/>
        </p:nvSpPr>
        <p:spPr>
          <a:xfrm>
            <a:off x="387444" y="4885958"/>
            <a:ext cx="2918190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Univers" panose="020B0503020202020204" pitchFamily="34" charset="0"/>
              </a:rPr>
              <a:t>Team</a:t>
            </a:r>
            <a:r>
              <a:rPr lang="en-US" sz="1600" b="1" dirty="0">
                <a:latin typeface="Univers" panose="020B0503020202020204" pitchFamily="34" charset="0"/>
              </a:rPr>
              <a:t>: </a:t>
            </a:r>
          </a:p>
          <a:p>
            <a:endParaRPr lang="en-US" sz="300" dirty="0">
              <a:latin typeface="Univers" panose="020B0503020202020204" pitchFamily="34" charset="0"/>
            </a:endParaRPr>
          </a:p>
          <a:p>
            <a:pPr marL="231775"/>
            <a:r>
              <a:rPr lang="en-US" dirty="0">
                <a:latin typeface="Univers" panose="020B0503020202020204" pitchFamily="34" charset="0"/>
              </a:rPr>
              <a:t>Tracey Fitzpatrick</a:t>
            </a:r>
          </a:p>
          <a:p>
            <a:pPr marL="231775"/>
            <a:r>
              <a:rPr lang="en-US" dirty="0">
                <a:latin typeface="Univers" panose="020B0503020202020204" pitchFamily="34" charset="0"/>
              </a:rPr>
              <a:t>Cheryl Farnsworth</a:t>
            </a:r>
          </a:p>
          <a:p>
            <a:pPr marL="231775"/>
            <a:r>
              <a:rPr lang="en-US" dirty="0">
                <a:latin typeface="Univers" panose="020B0503020202020204" pitchFamily="34" charset="0"/>
              </a:rPr>
              <a:t>Kelly Nichols</a:t>
            </a:r>
          </a:p>
          <a:p>
            <a:pPr marL="231775"/>
            <a:r>
              <a:rPr lang="en-US" dirty="0">
                <a:latin typeface="Univers" panose="020B0503020202020204" pitchFamily="34" charset="0"/>
              </a:rPr>
              <a:t>Holly Smith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9CEDA2-D33A-CA0C-C707-DC0CABD86005}"/>
              </a:ext>
            </a:extLst>
          </p:cNvPr>
          <p:cNvSpPr txBox="1"/>
          <p:nvPr/>
        </p:nvSpPr>
        <p:spPr>
          <a:xfrm>
            <a:off x="432408" y="1050256"/>
            <a:ext cx="455873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Univers" panose="020B0503020202020204" pitchFamily="34" charset="0"/>
              </a:rPr>
              <a:t>Purpose of Project: </a:t>
            </a:r>
          </a:p>
          <a:p>
            <a:pPr marL="295275" indent="-285750"/>
            <a:endParaRPr lang="en-US" sz="800" dirty="0">
              <a:latin typeface="Univers" panose="020B0503020202020204" pitchFamily="34" charset="0"/>
            </a:endParaRPr>
          </a:p>
          <a:p>
            <a:pPr marL="9525"/>
            <a:r>
              <a:rPr lang="en-US" dirty="0">
                <a:latin typeface="Univers" panose="020B0503020202020204" pitchFamily="34" charset="0"/>
              </a:rPr>
              <a:t>Determine whether past stock performance of electric vehicles can predict future stock performance of Polestar.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106FFD2-6EBA-ED6B-E7A2-96A0AA9422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0604" y="3912087"/>
            <a:ext cx="1170187" cy="88666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9DF2453-09F3-5C84-C81A-494F276D6B98}"/>
              </a:ext>
            </a:extLst>
          </p:cNvPr>
          <p:cNvSpPr txBox="1"/>
          <p:nvPr/>
        </p:nvSpPr>
        <p:spPr>
          <a:xfrm>
            <a:off x="411467" y="2809618"/>
            <a:ext cx="4894969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Univers" panose="020B0503020202020204" pitchFamily="34" charset="0"/>
              </a:rPr>
              <a:t>Questions to Answer:</a:t>
            </a:r>
          </a:p>
          <a:p>
            <a:endParaRPr lang="en-US" sz="800" dirty="0">
              <a:latin typeface="Univers" panose="020B0503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Univers" panose="020B0503020202020204" pitchFamily="34" charset="0"/>
              </a:rPr>
              <a:t>Can historical stock prices from other electrical vehicles predict growth of Polestar?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600" dirty="0">
              <a:latin typeface="Univers" panose="020B0503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Univers" panose="020B0503020202020204" pitchFamily="34" charset="0"/>
              </a:rPr>
              <a:t>How well suited is Polestar to be competitive in the market?</a:t>
            </a:r>
            <a:endParaRPr lang="en-US" sz="2000" dirty="0">
              <a:latin typeface="Univers" panose="020B0503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616A423-57CD-FBA5-ACBB-DEFD4AEF7A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7167" y="297932"/>
            <a:ext cx="1374813" cy="122718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6794871-BA8E-D69C-6624-7BD76C448F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81675" y="315464"/>
            <a:ext cx="1111974" cy="148263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045AF15-E856-4541-4C41-3C6B8E419F6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83496" y="1780885"/>
            <a:ext cx="1348908" cy="118544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E017D5C-BD45-E929-3D85-E27B3D4C44F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8517"/>
          <a:stretch/>
        </p:blipFill>
        <p:spPr>
          <a:xfrm>
            <a:off x="6145706" y="5807743"/>
            <a:ext cx="1427285" cy="65770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EA5B632-FEAA-E87A-80F0-8507C81A893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58160" y="4950332"/>
            <a:ext cx="1682552" cy="697373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BF37AE69-4251-063C-00BF-9C75FB002C09}"/>
              </a:ext>
            </a:extLst>
          </p:cNvPr>
          <p:cNvGrpSpPr/>
          <p:nvPr/>
        </p:nvGrpSpPr>
        <p:grpSpPr>
          <a:xfrm>
            <a:off x="5636898" y="3628675"/>
            <a:ext cx="1786655" cy="1170073"/>
            <a:chOff x="53673" y="5568351"/>
            <a:chExt cx="1786655" cy="1170073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BB63EDC3-3F40-2380-F18F-1D1FF4F4876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18317" y="5568351"/>
              <a:ext cx="995387" cy="841499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1A6CB59-140C-2803-9081-68BCD780F805}"/>
                </a:ext>
              </a:extLst>
            </p:cNvPr>
            <p:cNvSpPr txBox="1"/>
            <p:nvPr/>
          </p:nvSpPr>
          <p:spPr>
            <a:xfrm>
              <a:off x="53673" y="6369092"/>
              <a:ext cx="17866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Faraday Future</a:t>
              </a:r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8E9C970F-4534-8CC8-4A65-D133985B4968}"/>
              </a:ext>
            </a:extLst>
          </p:cNvPr>
          <p:cNvSpPr/>
          <p:nvPr/>
        </p:nvSpPr>
        <p:spPr>
          <a:xfrm>
            <a:off x="5675565" y="3529776"/>
            <a:ext cx="1451731" cy="12206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5C8D4732-CE6D-1A0C-EDD9-C2BED9B1B77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169391" y="5165523"/>
            <a:ext cx="1587165" cy="37446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09D0102A-2A6E-B4CD-0E08-91400DE2AF8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258160" y="3166371"/>
            <a:ext cx="2057400" cy="329926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0200559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69C9020A-CEFF-2813-5577-30336CB5AFEC}"/>
              </a:ext>
            </a:extLst>
          </p:cNvPr>
          <p:cNvSpPr/>
          <p:nvPr/>
        </p:nvSpPr>
        <p:spPr>
          <a:xfrm>
            <a:off x="-6718" y="13543"/>
            <a:ext cx="9144000" cy="966141"/>
          </a:xfrm>
          <a:prstGeom prst="rect">
            <a:avLst/>
          </a:prstGeom>
          <a:solidFill>
            <a:schemeClr val="accent5">
              <a:lumMod val="20000"/>
              <a:lumOff val="80000"/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5D4B2C-A6A1-0E05-2324-1CDA1FF009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718" y="255190"/>
            <a:ext cx="9144000" cy="545534"/>
          </a:xfr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3200" b="1" dirty="0">
                <a:latin typeface="Univers" panose="020B0503020202020204" pitchFamily="34" charset="0"/>
                <a:ea typeface="+mn-ea"/>
                <a:cs typeface="+mn-cs"/>
              </a:rPr>
              <a:t>Technologies Used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41DF10-1CE7-7E41-249B-23AA8CD3F0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7FF95B-D60B-0943-B0BD-FEF5C60E1E4D}" type="slidenum">
              <a:rPr lang="en-US" smtClean="0"/>
              <a:t>3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7AA1C0-B4A3-F10F-CFA2-584755595F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733" y="1580014"/>
            <a:ext cx="1346200" cy="736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F6F85C6-46C6-F97D-982C-CA197051AC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156" y="2644004"/>
            <a:ext cx="1429107" cy="33043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6D25F6D-7F44-BD37-A949-CF2CF21766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87800" y="1471205"/>
            <a:ext cx="1168400" cy="110490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1E4AC19-9C97-7979-2863-6507FDD7B9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64250" y="1831204"/>
            <a:ext cx="2451100" cy="812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7D3E59E-66B9-9320-65DD-ABCF9BEA76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37399" y="3282675"/>
            <a:ext cx="1714500" cy="7112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0101973-E6A3-880F-525E-A435EDDEDFB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15369"/>
          <a:stretch/>
        </p:blipFill>
        <p:spPr>
          <a:xfrm>
            <a:off x="1770742" y="6054835"/>
            <a:ext cx="2023242" cy="479090"/>
          </a:xfrm>
          <a:prstGeom prst="rect">
            <a:avLst/>
          </a:prstGeom>
        </p:spPr>
      </p:pic>
      <p:pic>
        <p:nvPicPr>
          <p:cNvPr id="17" name="Picture 16" descr="Diagram&#10;&#10;Description automatically generated">
            <a:extLst>
              <a:ext uri="{FF2B5EF4-FFF2-40B4-BE49-F238E27FC236}">
                <a16:creationId xmlns:a16="http://schemas.microsoft.com/office/drawing/2014/main" id="{B4D85002-090A-011A-1AF8-CEAF2F9F86ED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6082" t="5006" r="6121" b="4985"/>
          <a:stretch/>
        </p:blipFill>
        <p:spPr>
          <a:xfrm>
            <a:off x="4636099" y="3685582"/>
            <a:ext cx="3972216" cy="232194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C4BCACA-2775-67A5-32B9-95A79F4FF2FA}"/>
              </a:ext>
            </a:extLst>
          </p:cNvPr>
          <p:cNvSpPr txBox="1"/>
          <p:nvPr/>
        </p:nvSpPr>
        <p:spPr>
          <a:xfrm>
            <a:off x="4875575" y="3244334"/>
            <a:ext cx="3493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" pitchFamily="2" charset="0"/>
              </a:rPr>
              <a:t>Random Forest Classifier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D991EBF-A8FB-49EF-136F-56D62D0872F0}"/>
              </a:ext>
            </a:extLst>
          </p:cNvPr>
          <p:cNvSpPr/>
          <p:nvPr/>
        </p:nvSpPr>
        <p:spPr>
          <a:xfrm>
            <a:off x="4636099" y="3244334"/>
            <a:ext cx="3972216" cy="287226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A3B881A-3AD8-C075-89ED-1F299C3AF53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2242" y="4377574"/>
            <a:ext cx="2235200" cy="12446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6857090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B3425-AF3E-5512-FC28-CDA8B95519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10531"/>
          </a:xfr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3200" b="1" dirty="0">
                <a:latin typeface="Avenir Book" panose="02000503020000020003" pitchFamily="2" charset="0"/>
                <a:ea typeface="+mn-ea"/>
                <a:cs typeface="+mn-cs"/>
              </a:rPr>
              <a:t>Data Exploration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A5C30ED-E925-4DD4-645F-E3D092258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7FF95B-D60B-0943-B0BD-FEF5C60E1E4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8952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53EC35-BFDD-C5AE-B5C2-5D2F27F13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7FF95B-D60B-0943-B0BD-FEF5C60E1E4D}" type="slidenum">
              <a:rPr lang="en-US" smtClean="0"/>
              <a:t>5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70BCB6-33E9-473F-9EF3-3834639052A1}"/>
              </a:ext>
            </a:extLst>
          </p:cNvPr>
          <p:cNvSpPr txBox="1"/>
          <p:nvPr/>
        </p:nvSpPr>
        <p:spPr>
          <a:xfrm>
            <a:off x="320633" y="975330"/>
            <a:ext cx="83134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Our model uses historical pricing and trading volume to predict future share prices for the top 10 electric vehicle companies and potential growth for Polestar.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16FDF64-353F-498C-1959-11E3F4FCF2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9415" y="1926988"/>
            <a:ext cx="4251366" cy="726704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D2ABF00-7286-E1F8-C5D6-7C24648ADB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42" y="4200592"/>
            <a:ext cx="3621973" cy="264997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BE1147E-1813-16CC-9CC7-64AAD5EE560C}"/>
              </a:ext>
            </a:extLst>
          </p:cNvPr>
          <p:cNvSpPr/>
          <p:nvPr/>
        </p:nvSpPr>
        <p:spPr>
          <a:xfrm>
            <a:off x="0" y="0"/>
            <a:ext cx="9144000" cy="887881"/>
          </a:xfrm>
          <a:prstGeom prst="rect">
            <a:avLst/>
          </a:prstGeom>
          <a:solidFill>
            <a:schemeClr val="accent5">
              <a:lumMod val="20000"/>
              <a:lumOff val="80000"/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282975E-B29F-332E-2FDA-C07E23445582}"/>
              </a:ext>
            </a:extLst>
          </p:cNvPr>
          <p:cNvSpPr txBox="1">
            <a:spLocks/>
          </p:cNvSpPr>
          <p:nvPr/>
        </p:nvSpPr>
        <p:spPr>
          <a:xfrm>
            <a:off x="0" y="214898"/>
            <a:ext cx="9144000" cy="54553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>
            <a:sp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457200"/>
            <a:r>
              <a:rPr lang="en-US" sz="3200" b="1" dirty="0">
                <a:latin typeface="Univers" panose="020B0503020202020204" pitchFamily="34" charset="0"/>
                <a:ea typeface="+mn-ea"/>
                <a:cs typeface="+mn-cs"/>
              </a:rPr>
              <a:t>Model Analysis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29B12E-0096-0BAF-DA6B-171CFD766178}"/>
              </a:ext>
            </a:extLst>
          </p:cNvPr>
          <p:cNvSpPr txBox="1"/>
          <p:nvPr/>
        </p:nvSpPr>
        <p:spPr>
          <a:xfrm>
            <a:off x="320633" y="3286512"/>
            <a:ext cx="28408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2: Predict future pricing for each EV stock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7AE6D0E-5F1F-DE6C-FE99-B1AABFE7EC0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70" t="1102" r="24255" b="3378"/>
          <a:stretch/>
        </p:blipFill>
        <p:spPr>
          <a:xfrm>
            <a:off x="3275001" y="3112513"/>
            <a:ext cx="5664669" cy="3530589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AC1FBDE-AC40-1768-8181-3DEC0BC4F0CE}"/>
              </a:ext>
            </a:extLst>
          </p:cNvPr>
          <p:cNvSpPr txBox="1"/>
          <p:nvPr/>
        </p:nvSpPr>
        <p:spPr>
          <a:xfrm>
            <a:off x="320633" y="1906401"/>
            <a:ext cx="29543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1: Pull pricing from Yahoo Finance API </a:t>
            </a:r>
          </a:p>
        </p:txBody>
      </p:sp>
    </p:spTree>
    <p:extLst>
      <p:ext uri="{BB962C8B-B14F-4D97-AF65-F5344CB8AC3E}">
        <p14:creationId xmlns:p14="http://schemas.microsoft.com/office/powerpoint/2010/main" val="41227240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BC08026-11A4-DD40-4278-6039915035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7FF95B-D60B-0943-B0BD-FEF5C60E1E4D}" type="slidenum">
              <a:rPr lang="en-US" smtClean="0"/>
              <a:t>6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8DFFB0-8A37-6AFC-385E-48FC973520FA}"/>
              </a:ext>
            </a:extLst>
          </p:cNvPr>
          <p:cNvSpPr txBox="1"/>
          <p:nvPr/>
        </p:nvSpPr>
        <p:spPr>
          <a:xfrm>
            <a:off x="254535" y="1146812"/>
            <a:ext cx="5654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Step 3: Predict future share price based on trading volume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299AEDB-3671-C8C8-A813-3B3C52D72B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5395" y="1677684"/>
            <a:ext cx="6995711" cy="42262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61594E8-7F9B-0248-400C-DA01DB953F61}"/>
              </a:ext>
            </a:extLst>
          </p:cNvPr>
          <p:cNvSpPr txBox="1"/>
          <p:nvPr/>
        </p:nvSpPr>
        <p:spPr>
          <a:xfrm>
            <a:off x="568531" y="6065444"/>
            <a:ext cx="76714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* </a:t>
            </a:r>
            <a:r>
              <a:rPr lang="en-US" sz="1200" dirty="0"/>
              <a:t>There is a correlation between price and volume but accuracy rate is very low</a:t>
            </a:r>
            <a:r>
              <a:rPr lang="en-US" sz="1050" dirty="0"/>
              <a:t>.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096D387-D18B-4844-9FD0-C925D06B58C9}"/>
              </a:ext>
            </a:extLst>
          </p:cNvPr>
          <p:cNvSpPr/>
          <p:nvPr/>
        </p:nvSpPr>
        <p:spPr>
          <a:xfrm>
            <a:off x="0" y="0"/>
            <a:ext cx="9144000" cy="904022"/>
          </a:xfrm>
          <a:prstGeom prst="rect">
            <a:avLst/>
          </a:prstGeom>
          <a:solidFill>
            <a:schemeClr val="accent5">
              <a:lumMod val="20000"/>
              <a:lumOff val="80000"/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D843476-1F47-2847-6D8E-671C2E4B5318}"/>
              </a:ext>
            </a:extLst>
          </p:cNvPr>
          <p:cNvSpPr txBox="1">
            <a:spLocks/>
          </p:cNvSpPr>
          <p:nvPr/>
        </p:nvSpPr>
        <p:spPr>
          <a:xfrm>
            <a:off x="0" y="242790"/>
            <a:ext cx="9144000" cy="54553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>
            <a:sp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457200"/>
            <a:r>
              <a:rPr lang="en-US" sz="3200" b="1" dirty="0">
                <a:latin typeface="Univers" panose="020B0503020202020204" pitchFamily="34" charset="0"/>
                <a:ea typeface="+mn-ea"/>
                <a:cs typeface="+mn-cs"/>
              </a:rPr>
              <a:t>Model Analysis</a:t>
            </a:r>
          </a:p>
        </p:txBody>
      </p:sp>
    </p:spTree>
    <p:extLst>
      <p:ext uri="{BB962C8B-B14F-4D97-AF65-F5344CB8AC3E}">
        <p14:creationId xmlns:p14="http://schemas.microsoft.com/office/powerpoint/2010/main" val="42238177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933790-05EF-3D1E-85D0-B40FF58932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25474"/>
          </a:xfr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3200" b="1" dirty="0">
                <a:latin typeface="Avenir Book" panose="02000503020000020003" pitchFamily="2" charset="0"/>
                <a:ea typeface="+mn-ea"/>
                <a:cs typeface="+mn-cs"/>
              </a:rPr>
              <a:t>Results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DFBFD89-BFDB-E633-A197-35D57007AA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7FF95B-D60B-0943-B0BD-FEF5C60E1E4D}" type="slidenum">
              <a:rPr lang="en-US" smtClean="0"/>
              <a:t>7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6BEA15-0D65-0BD7-E16F-62E932F90EF6}"/>
              </a:ext>
            </a:extLst>
          </p:cNvPr>
          <p:cNvSpPr txBox="1"/>
          <p:nvPr/>
        </p:nvSpPr>
        <p:spPr>
          <a:xfrm>
            <a:off x="874359" y="1302149"/>
            <a:ext cx="778325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If Polestar is to take on </a:t>
            </a:r>
            <a:r>
              <a:rPr lang="en-US" dirty="0" err="1"/>
              <a:t>Telsa</a:t>
            </a:r>
            <a:r>
              <a:rPr lang="en-US" dirty="0"/>
              <a:t> in the EV market, it will need to expand their business model and invest in marketing to compete with Tesla’s tremendous brand recognition in the industry.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If Polestar continues with the current EV vehicles only model, there is a good chance that share prices will rise to the same level as other similar EV companies.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D3D05D-6382-7508-863D-8EF38065BF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409" y="5520041"/>
            <a:ext cx="1925924" cy="1107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0505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5C7396-B6BE-76AF-1185-4025C17125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97783"/>
            <a:ext cx="7886700" cy="745217"/>
          </a:xfr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3200" b="1" dirty="0">
                <a:latin typeface="Avenir Book" panose="02000503020000020003" pitchFamily="2" charset="0"/>
                <a:ea typeface="+mn-ea"/>
                <a:cs typeface="+mn-cs"/>
              </a:rPr>
              <a:t>Dashboard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80FE7BA-03A4-B951-57D7-C387FDDEE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7FF95B-D60B-0943-B0BD-FEF5C60E1E4D}" type="slidenum">
              <a:rPr lang="en-US" smtClean="0"/>
              <a:t>8</a:t>
            </a:fld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89AEC5E-9075-DE40-FC0E-06B543A72DDE}"/>
              </a:ext>
            </a:extLst>
          </p:cNvPr>
          <p:cNvSpPr txBox="1"/>
          <p:nvPr/>
        </p:nvSpPr>
        <p:spPr>
          <a:xfrm>
            <a:off x="4010139" y="3380343"/>
            <a:ext cx="1566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Placeholder </a:t>
            </a:r>
          </a:p>
        </p:txBody>
      </p:sp>
    </p:spTree>
    <p:extLst>
      <p:ext uri="{BB962C8B-B14F-4D97-AF65-F5344CB8AC3E}">
        <p14:creationId xmlns:p14="http://schemas.microsoft.com/office/powerpoint/2010/main" val="40902121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16AA7-6BEE-1AAA-130A-5617E1FB4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647245"/>
          </a:xfr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3200" b="1" dirty="0">
                <a:latin typeface="Avenir Book" panose="02000503020000020003" pitchFamily="2" charset="0"/>
                <a:ea typeface="+mn-ea"/>
                <a:cs typeface="+mn-cs"/>
              </a:rPr>
              <a:t>Recommendations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E7534A9-1F96-6978-80D6-4A821CA00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7FF95B-D60B-0943-B0BD-FEF5C60E1E4D}" type="slidenum">
              <a:rPr lang="en-US" smtClean="0"/>
              <a:t>9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F67BF1-12D2-EFF9-86A1-04C12752A3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225" y="5614264"/>
            <a:ext cx="1925924" cy="1107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8071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{C8EC85BD-C6C7-954C-A56B-D9872645756D}tf16401378</Template>
  <TotalTime>8798</TotalTime>
  <Words>461</Words>
  <Application>Microsoft Macintosh PowerPoint</Application>
  <PresentationFormat>On-screen Show (4:3)</PresentationFormat>
  <Paragraphs>87</Paragraphs>
  <Slides>11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0" baseType="lpstr">
      <vt:lpstr>Arial</vt:lpstr>
      <vt:lpstr>Avenir</vt:lpstr>
      <vt:lpstr>Avenir Book</vt:lpstr>
      <vt:lpstr>Calibri</vt:lpstr>
      <vt:lpstr>Calibri Light</vt:lpstr>
      <vt:lpstr>Courier</vt:lpstr>
      <vt:lpstr>TESLA</vt:lpstr>
      <vt:lpstr>Univers</vt:lpstr>
      <vt:lpstr>Office Theme</vt:lpstr>
      <vt:lpstr> Predicting Polestar Success </vt:lpstr>
      <vt:lpstr>PowerPoint Presentation</vt:lpstr>
      <vt:lpstr>Technologies Used</vt:lpstr>
      <vt:lpstr>Data Exploration </vt:lpstr>
      <vt:lpstr>PowerPoint Presentation</vt:lpstr>
      <vt:lpstr>PowerPoint Presentation</vt:lpstr>
      <vt:lpstr>Results</vt:lpstr>
      <vt:lpstr>Dashboard</vt:lpstr>
      <vt:lpstr>Recommendations</vt:lpstr>
      <vt:lpstr>What the team would have done differently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Holly Smith</dc:creator>
  <cp:lastModifiedBy>Holly Smith</cp:lastModifiedBy>
  <cp:revision>32</cp:revision>
  <dcterms:created xsi:type="dcterms:W3CDTF">2022-07-19T16:42:27Z</dcterms:created>
  <dcterms:modified xsi:type="dcterms:W3CDTF">2022-07-31T18:36:18Z</dcterms:modified>
</cp:coreProperties>
</file>